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4"/>
  </p:sldMasterIdLst>
  <p:sldIdLst>
    <p:sldId id="256" r:id="rId5"/>
    <p:sldId id="257" r:id="rId6"/>
    <p:sldId id="258" r:id="rId7"/>
    <p:sldId id="259" r:id="rId8"/>
    <p:sldId id="264" r:id="rId9"/>
    <p:sldId id="260" r:id="rId10"/>
    <p:sldId id="261" r:id="rId11"/>
    <p:sldId id="262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840C39-9FBF-4885-961C-0432C2B30E2E}" v="74" dt="2023-10-31T11:06:55.2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419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212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830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299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33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58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4425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570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3601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60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533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92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55" r:id="rId6"/>
    <p:sldLayoutId id="2147483751" r:id="rId7"/>
    <p:sldLayoutId id="2147483752" r:id="rId8"/>
    <p:sldLayoutId id="2147483753" r:id="rId9"/>
    <p:sldLayoutId id="2147483754" r:id="rId10"/>
    <p:sldLayoutId id="21474837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5" name="Picture 4" descr="A map of a parking lot&#10;&#10;Description automatically generated">
            <a:extLst>
              <a:ext uri="{FF2B5EF4-FFF2-40B4-BE49-F238E27FC236}">
                <a16:creationId xmlns:a16="http://schemas.microsoft.com/office/drawing/2014/main" id="{EDE43B9C-CA75-5F3D-14A5-C880148539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" b="21609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4EB148-74ED-5203-0A57-152BEF600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en-US" sz="8800" cap="none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SmartPark</a:t>
            </a:r>
            <a:endParaRPr lang="en-US" sz="7200" cap="none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397BC9-C184-5673-4DD3-C0A004B1C3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</a:rPr>
              <a:t>IoT based Parking Solution!!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43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45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9387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4AAC4440-8C11-4E3A-9756-5BFDA56C5A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!!Rectangle">
            <a:extLst>
              <a:ext uri="{FF2B5EF4-FFF2-40B4-BE49-F238E27FC236}">
                <a16:creationId xmlns:a16="http://schemas.microsoft.com/office/drawing/2014/main" id="{5E7AA7E8-8006-4E1F-A566-FCF37EE6F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50" name="Picture 49" descr="Colourful pins linked with threads">
            <a:extLst>
              <a:ext uri="{FF2B5EF4-FFF2-40B4-BE49-F238E27FC236}">
                <a16:creationId xmlns:a16="http://schemas.microsoft.com/office/drawing/2014/main" id="{6A6CB052-9678-349B-AEC2-9A9ACA79D9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985" b="14429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861348-27A8-FDEB-9E7E-98EBBA99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910" y="1598246"/>
            <a:ext cx="4626709" cy="51229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200" b="1" i="0" kern="1200" cap="all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 and suggestions?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B08AE914-3A0D-0D0F-AB25-CC858D92C147}"/>
              </a:ext>
            </a:extLst>
          </p:cNvPr>
          <p:cNvSpPr txBox="1">
            <a:spLocks/>
          </p:cNvSpPr>
          <p:nvPr/>
        </p:nvSpPr>
        <p:spPr>
          <a:xfrm>
            <a:off x="337937" y="2464905"/>
            <a:ext cx="4880103" cy="2493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79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 descr="Question mark on green pastel background">
            <a:extLst>
              <a:ext uri="{FF2B5EF4-FFF2-40B4-BE49-F238E27FC236}">
                <a16:creationId xmlns:a16="http://schemas.microsoft.com/office/drawing/2014/main" id="{E0E3C11D-3DAA-7856-7751-AF240B9E44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 amt="51000"/>
          </a:blip>
          <a:srcRect l="26345"/>
          <a:stretch/>
        </p:blipFill>
        <p:spPr>
          <a:xfrm>
            <a:off x="5457027" y="-8303"/>
            <a:ext cx="6734973" cy="685799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61348-27A8-FDEB-9E7E-98EBBA99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81" y="954040"/>
            <a:ext cx="3728718" cy="1477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500" b="1" i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44" name="Graphic 17">
            <a:extLst>
              <a:ext uri="{FF2B5EF4-FFF2-40B4-BE49-F238E27FC236}">
                <a16:creationId xmlns:a16="http://schemas.microsoft.com/office/drawing/2014/main" id="{B71758F4-3F46-45DA-8AC5-4E508DA08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57736" y="815001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Graphic 15">
            <a:extLst>
              <a:ext uri="{FF2B5EF4-FFF2-40B4-BE49-F238E27FC236}">
                <a16:creationId xmlns:a16="http://schemas.microsoft.com/office/drawing/2014/main" id="{8550FED7-7C32-42BB-98DB-30272A63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16516" y="104429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274341"/>
            <a:ext cx="11353800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B6D26436-75BF-260F-6CC3-B231205F1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2163" y="1769041"/>
            <a:ext cx="7376156" cy="439189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Parking has always been an issue in the metropolitan cities.</a:t>
            </a:r>
          </a:p>
          <a:p>
            <a:r>
              <a:rPr lang="en-US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It wastes time, fuel</a:t>
            </a:r>
            <a:r>
              <a:rPr lang="en-US" sz="1800" dirty="0">
                <a:solidFill>
                  <a:schemeClr val="bg1"/>
                </a:solidFill>
              </a:rPr>
              <a:t>, and causes stress.</a:t>
            </a:r>
          </a:p>
          <a:p>
            <a:r>
              <a:rPr lang="en-US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Circling for spots increases traffic congestion, fuel wastage, and pollution.</a:t>
            </a:r>
          </a:p>
          <a:p>
            <a:pPr marL="0" indent="0">
              <a:buNone/>
            </a:pPr>
            <a:endParaRPr lang="en-US" sz="18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To overcome this, we are designing:</a:t>
            </a:r>
          </a:p>
          <a:p>
            <a:r>
              <a:rPr lang="en-US" sz="1800" dirty="0">
                <a:solidFill>
                  <a:schemeClr val="bg1"/>
                </a:solidFill>
              </a:rPr>
              <a:t>A low-cost system that will use Raspberry Pi and ESP32 CAM Module for detecting and updating the user real-time parking spots through a mobile app or webpage.</a:t>
            </a:r>
          </a:p>
          <a:p>
            <a:r>
              <a:rPr lang="en-US" sz="1800" dirty="0">
                <a:solidFill>
                  <a:schemeClr val="bg1"/>
                </a:solidFill>
              </a:rPr>
              <a:t>This system is compact, cost-effective and can be installed at any parking location.</a:t>
            </a:r>
            <a:endParaRPr lang="en-US" sz="18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335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7EE0A6B3-EB7E-45AA-ADB6-138489E0C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!!Rectangle">
            <a:extLst>
              <a:ext uri="{FF2B5EF4-FFF2-40B4-BE49-F238E27FC236}">
                <a16:creationId xmlns:a16="http://schemas.microsoft.com/office/drawing/2014/main" id="{0C0EA1AB-DC8C-4976-9474-9313A673D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94A4B63D-0D95-2EF3-E54D-4CA4BB26D4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222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861348-27A8-FDEB-9E7E-98EBBA99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5366040" cy="23448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b="1" i="0" kern="1200" cap="all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 components</a:t>
            </a:r>
          </a:p>
        </p:txBody>
      </p:sp>
      <p:sp>
        <p:nvSpPr>
          <p:cNvPr id="57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336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rgbClr val="FFFFFF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59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55951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61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94200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rgbClr val="FFFFFF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63" name="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B6D26436-75BF-260F-6CC3-B231205F1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069" y="3175552"/>
            <a:ext cx="5366041" cy="28091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1. Raspberry Pi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Acts as a decentralized server and handles image processing, computation and network management.</a:t>
            </a:r>
            <a:endParaRPr lang="en-US" sz="1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2. ESP32 CAM</a:t>
            </a:r>
          </a:p>
          <a:p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For taking images and sending it to Raspberry Pi.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3. 5V Power Supply</a:t>
            </a:r>
            <a:endParaRPr lang="en-US" sz="1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27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7EE0A6B3-EB7E-45AA-ADB6-138489E0C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!!Rectangle">
            <a:extLst>
              <a:ext uri="{FF2B5EF4-FFF2-40B4-BE49-F238E27FC236}">
                <a16:creationId xmlns:a16="http://schemas.microsoft.com/office/drawing/2014/main" id="{0C0EA1AB-DC8C-4976-9474-9313A673D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70" name="Picture 69" descr="Colourful pins connected with a thread">
            <a:extLst>
              <a:ext uri="{FF2B5EF4-FFF2-40B4-BE49-F238E27FC236}">
                <a16:creationId xmlns:a16="http://schemas.microsoft.com/office/drawing/2014/main" id="{CFB40BC6-E3E6-061E-1458-4BF8ABBC2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20000"/>
          </a:blip>
          <a:srcRect b="1573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861348-27A8-FDEB-9E7E-98EBBA99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5366040" cy="10905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b="1" i="0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interaction</a:t>
            </a:r>
          </a:p>
        </p:txBody>
      </p:sp>
      <p:sp>
        <p:nvSpPr>
          <p:cNvPr id="71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336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rgbClr val="FFFFFF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72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55951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73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94200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rgbClr val="FFFFFF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74" name="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DB717D85-A9AF-2A9C-DF7D-17E6D42F2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449" y="1630018"/>
            <a:ext cx="9964291" cy="45269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FFFFFF"/>
                </a:solidFill>
              </a:rPr>
              <a:t>ESP Modules &amp; Image Capture</a:t>
            </a:r>
            <a:r>
              <a:rPr lang="en-US" sz="1800" dirty="0">
                <a:solidFill>
                  <a:srgbClr val="FFFFFF"/>
                </a:solidFill>
              </a:rPr>
              <a:t>: ESP modules with cameras capture images of the parking lot, transmitting them to the Raspberry Pi. 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FFFFF"/>
                </a:solidFill>
              </a:rPr>
              <a:t>Raspberry Pi &amp; TensorFlow Lite</a:t>
            </a:r>
            <a:r>
              <a:rPr lang="en-US" sz="1800" dirty="0">
                <a:solidFill>
                  <a:srgbClr val="FFFFFF"/>
                </a:solidFill>
              </a:rPr>
              <a:t>: The Raspberry Pi processes the images using TensorFlow Lite, a lightweight solution optimized for edge devices, to determine parking slot availability and generate timestamps. 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FFFFF"/>
                </a:solidFill>
              </a:rPr>
              <a:t>Data Transmission to AWS EC2: </a:t>
            </a:r>
            <a:r>
              <a:rPr lang="en-US" sz="1800" dirty="0">
                <a:solidFill>
                  <a:srgbClr val="FFFFFF"/>
                </a:solidFill>
              </a:rPr>
              <a:t>Processed parking data, including slot status and timestamps, is sent from the Raspberry Pi to an AWS EC2 instance. 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FFFFF"/>
                </a:solidFill>
              </a:rPr>
              <a:t>AWS EC2 &amp; Database Management</a:t>
            </a:r>
            <a:r>
              <a:rPr lang="en-US" sz="1800" dirty="0">
                <a:solidFill>
                  <a:srgbClr val="FFFFFF"/>
                </a:solidFill>
              </a:rPr>
              <a:t>: The EC2 instance manages and stores the parking data in a database hosted on AWS , ensuring data integrity and availability. 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FFFFF"/>
                </a:solidFill>
              </a:rPr>
              <a:t>Web Application &amp; User Interaction</a:t>
            </a:r>
            <a:r>
              <a:rPr lang="en-US" sz="1800" dirty="0">
                <a:solidFill>
                  <a:srgbClr val="FFFFFF"/>
                </a:solidFill>
              </a:rPr>
              <a:t>: Users interact with a Node.js web application to view real-time parking status and make reservations, with data served directly from the AWS-hosted database. 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FFFFF"/>
                </a:solidFill>
              </a:rPr>
              <a:t>Real-Time Communication</a:t>
            </a:r>
            <a:r>
              <a:rPr lang="en-US" sz="1800" dirty="0">
                <a:solidFill>
                  <a:srgbClr val="FFFFFF"/>
                </a:solidFill>
              </a:rPr>
              <a:t>: WebSocket or MQTT protocols ensure that any updates in parking slot status are instantly reflected on the user interface.</a:t>
            </a:r>
            <a:endParaRPr lang="en-US" sz="1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3929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7EE0A6B3-EB7E-45AA-ADB6-138489E0C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!!Rectangle">
            <a:extLst>
              <a:ext uri="{FF2B5EF4-FFF2-40B4-BE49-F238E27FC236}">
                <a16:creationId xmlns:a16="http://schemas.microsoft.com/office/drawing/2014/main" id="{0C0EA1AB-DC8C-4976-9474-9313A673D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70" name="Picture 69" descr="Colourful pins connected with a thread">
            <a:extLst>
              <a:ext uri="{FF2B5EF4-FFF2-40B4-BE49-F238E27FC236}">
                <a16:creationId xmlns:a16="http://schemas.microsoft.com/office/drawing/2014/main" id="{CFB40BC6-E3E6-061E-1458-4BF8ABBC2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20000"/>
          </a:blip>
          <a:srcRect b="1573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861348-27A8-FDEB-9E7E-98EBBA99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5366040" cy="10905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b="1" i="0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interaction</a:t>
            </a:r>
          </a:p>
        </p:txBody>
      </p:sp>
      <p:sp>
        <p:nvSpPr>
          <p:cNvPr id="71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336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rgbClr val="FFFFFF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72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55951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73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94200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rgbClr val="FFFFFF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74" name="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DB717D85-A9AF-2A9C-DF7D-17E6D42F2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449" y="1630018"/>
            <a:ext cx="9964291" cy="45269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ESP 32 Camera will capture the image and send it to Raspberry Pi via wireless connection or cable.</a:t>
            </a:r>
          </a:p>
          <a:p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The Raspberry Pi will process the images using the ML </a:t>
            </a:r>
            <a:r>
              <a:rPr lang="en-US" sz="1800" dirty="0" err="1">
                <a:solidFill>
                  <a:srgbClr val="FFFFFF"/>
                </a:solidFill>
              </a:rPr>
              <a:t>Modeland</a:t>
            </a:r>
            <a:r>
              <a:rPr lang="en-US" sz="1800" dirty="0">
                <a:solidFill>
                  <a:srgbClr val="FFFFFF"/>
                </a:solidFill>
              </a:rPr>
              <a:t> determine parking slot availability.</a:t>
            </a:r>
          </a:p>
          <a:p>
            <a:pPr marL="0" indent="0">
              <a:buNone/>
            </a:pP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This data will be published on a webpage using AWS server and the user will know if parking slot is available or not.</a:t>
            </a:r>
          </a:p>
          <a:p>
            <a:pPr marL="0" indent="0"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1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7941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7EE0A6B3-EB7E-45AA-ADB6-138489E0C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!!Rectangle">
            <a:extLst>
              <a:ext uri="{FF2B5EF4-FFF2-40B4-BE49-F238E27FC236}">
                <a16:creationId xmlns:a16="http://schemas.microsoft.com/office/drawing/2014/main" id="{0C0EA1AB-DC8C-4976-9474-9313A673D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50" name="Picture 49" descr="Codes on papers">
            <a:extLst>
              <a:ext uri="{FF2B5EF4-FFF2-40B4-BE49-F238E27FC236}">
                <a16:creationId xmlns:a16="http://schemas.microsoft.com/office/drawing/2014/main" id="{F44F5514-283E-B5D8-B998-9DB1BCF219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20000"/>
          </a:blip>
          <a:srcRect t="3608" b="12122"/>
          <a:stretch/>
        </p:blipFill>
        <p:spPr>
          <a:xfrm>
            <a:off x="0" y="-8878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861348-27A8-FDEB-9E7E-98EBBA99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5366040" cy="12480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700" b="1" i="0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tradeoffs</a:t>
            </a:r>
          </a:p>
        </p:txBody>
      </p:sp>
      <p:sp>
        <p:nvSpPr>
          <p:cNvPr id="58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336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rgbClr val="FFFFFF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60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55951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62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94200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rgbClr val="FFFFFF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64" name="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B6D26436-75BF-260F-6CC3-B231205F1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7225" y="2024440"/>
            <a:ext cx="9746971" cy="32387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Local vs. Cloud Processing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We process data directly on the device for low-latency responses, although this limits us compared to the more powerful cloud processing. </a:t>
            </a:r>
          </a:p>
          <a:p>
            <a:pPr marL="0" indent="0">
              <a:buNone/>
            </a:pPr>
            <a:endParaRPr lang="en-US" sz="1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8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Database System Decision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We use a straightforward database to save on costs and setup time, accepting that we might need to upgrade later as our data grows. </a:t>
            </a:r>
          </a:p>
          <a:p>
            <a:pPr marL="0" indent="0">
              <a:buNone/>
            </a:pPr>
            <a:endParaRPr lang="en-US" sz="1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8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Computational Constraints</a:t>
            </a:r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Our Raspberry Pi has limited CPU and RAM, so we use less complex algorithms to ensure the system runs smoothly.</a:t>
            </a:r>
          </a:p>
        </p:txBody>
      </p:sp>
    </p:spTree>
    <p:extLst>
      <p:ext uri="{BB962C8B-B14F-4D97-AF65-F5344CB8AC3E}">
        <p14:creationId xmlns:p14="http://schemas.microsoft.com/office/powerpoint/2010/main" val="265039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7EE0A6B3-EB7E-45AA-ADB6-138489E0C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!!Rectangle">
            <a:extLst>
              <a:ext uri="{FF2B5EF4-FFF2-40B4-BE49-F238E27FC236}">
                <a16:creationId xmlns:a16="http://schemas.microsoft.com/office/drawing/2014/main" id="{0C0EA1AB-DC8C-4976-9474-9313A673D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10" name="Picture 9" descr="A close up of a circuit board&#10;&#10;Description automatically generated">
            <a:extLst>
              <a:ext uri="{FF2B5EF4-FFF2-40B4-BE49-F238E27FC236}">
                <a16:creationId xmlns:a16="http://schemas.microsoft.com/office/drawing/2014/main" id="{DA0C59E3-70C6-826C-7AC0-21DEE1C0D6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8878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861348-27A8-FDEB-9E7E-98EBBA99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7286080" cy="12480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1" i="0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Tech stack</a:t>
            </a:r>
          </a:p>
        </p:txBody>
      </p:sp>
      <p:sp>
        <p:nvSpPr>
          <p:cNvPr id="57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336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rgbClr val="FFFFFF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59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55951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61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94200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rgbClr val="FFFFFF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63" name="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B6D26436-75BF-260F-6CC3-B231205F1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068" y="1765689"/>
            <a:ext cx="10092842" cy="491340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Hardware: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Raspberry Pi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ESP32 CAM Module</a:t>
            </a:r>
          </a:p>
          <a:p>
            <a:pPr marL="0" indent="0">
              <a:buNone/>
            </a:pPr>
            <a:endParaRPr lang="en-US" sz="2000" b="1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Software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TensorFlow Lite/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PyTorch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For on-device machine learning and image processing. 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HTML/CSS/JavaScript: Builds and styles the web application’s user interface.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WebSocket/MQTT: Ensures real-time updates between server and client. 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Arduino IDE: Programs Arduino-based hardware. GitHub: Manages version control and collaborative development. </a:t>
            </a:r>
          </a:p>
          <a:p>
            <a:pPr marL="0" indent="0">
              <a:buNone/>
            </a:pPr>
            <a:r>
              <a:rPr lang="en-US" sz="20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Cloud Services &amp; Databases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AWS (Amazon Web Services): Hosts, scales, and manages the application and database.</a:t>
            </a:r>
          </a:p>
        </p:txBody>
      </p:sp>
    </p:spTree>
    <p:extLst>
      <p:ext uri="{BB962C8B-B14F-4D97-AF65-F5344CB8AC3E}">
        <p14:creationId xmlns:p14="http://schemas.microsoft.com/office/powerpoint/2010/main" val="1466105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7EE0A6B3-EB7E-45AA-ADB6-138489E0C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!!Rectangle">
            <a:extLst>
              <a:ext uri="{FF2B5EF4-FFF2-40B4-BE49-F238E27FC236}">
                <a16:creationId xmlns:a16="http://schemas.microsoft.com/office/drawing/2014/main" id="{0C0EA1AB-DC8C-4976-9474-9313A673D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 descr="A row of doors in a room&#10;&#10;Description automatically generated">
            <a:extLst>
              <a:ext uri="{FF2B5EF4-FFF2-40B4-BE49-F238E27FC236}">
                <a16:creationId xmlns:a16="http://schemas.microsoft.com/office/drawing/2014/main" id="{55F883B7-4F6B-4E3E-6D44-BB7D8D531D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34" b="1"/>
          <a:stretch/>
        </p:blipFill>
        <p:spPr>
          <a:xfrm>
            <a:off x="0" y="-90158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861348-27A8-FDEB-9E7E-98EBBA99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8" y="381935"/>
            <a:ext cx="7407291" cy="1324945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7200" b="1" i="0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challenges</a:t>
            </a:r>
          </a:p>
        </p:txBody>
      </p:sp>
      <p:sp>
        <p:nvSpPr>
          <p:cNvPr id="57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336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rgbClr val="FFFFFF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59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55951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61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94200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rgbClr val="FFFFFF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63" name="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B6D26436-75BF-260F-6CC3-B231205F1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069" y="2011927"/>
            <a:ext cx="9996814" cy="455271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800" b="1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Accurate Vehicle Detection</a:t>
            </a:r>
            <a:r>
              <a:rPr lang="en-US" sz="1800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: </a:t>
            </a:r>
          </a:p>
          <a:p>
            <a:r>
              <a:rPr lang="en-US" sz="1800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Striving for high accuracy with simpler algorithms on the Raspberry Pi. </a:t>
            </a:r>
            <a:endParaRPr lang="en-US" sz="1800" b="1" kern="1200" dirty="0">
              <a:solidFill>
                <a:srgbClr val="FFFFFF"/>
              </a:solidFill>
              <a:latin typeface="+mj-lt"/>
              <a:ea typeface="+mn-ea"/>
              <a:cs typeface="+mn-cs"/>
            </a:endParaRPr>
          </a:p>
          <a:p>
            <a:pPr marL="0" indent="0">
              <a:buNone/>
            </a:pPr>
            <a:endParaRPr lang="en-US" sz="1800" b="1" kern="1200" dirty="0">
              <a:solidFill>
                <a:srgbClr val="FFFFFF"/>
              </a:solidFill>
              <a:latin typeface="+mj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800" b="1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Cloud Integration</a:t>
            </a:r>
            <a:r>
              <a:rPr lang="en-US" sz="1800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: </a:t>
            </a:r>
          </a:p>
          <a:p>
            <a:r>
              <a:rPr lang="en-US" sz="1800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Maintaining a stable, real-time connection with the cloud, balancing data processing demands and system stability. </a:t>
            </a:r>
            <a:endParaRPr lang="en-US" sz="1800" b="1" kern="1200" dirty="0">
              <a:solidFill>
                <a:srgbClr val="FFFFFF"/>
              </a:solidFill>
              <a:latin typeface="+mj-lt"/>
              <a:ea typeface="+mn-ea"/>
              <a:cs typeface="+mn-cs"/>
            </a:endParaRPr>
          </a:p>
          <a:p>
            <a:pPr marL="0" indent="0">
              <a:buNone/>
            </a:pPr>
            <a:endParaRPr lang="en-US" sz="1800" b="1" kern="1200" dirty="0">
              <a:solidFill>
                <a:srgbClr val="FFFFFF"/>
              </a:solidFill>
              <a:latin typeface="+mj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800" b="1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Lighting and Environment</a:t>
            </a:r>
            <a:r>
              <a:rPr lang="en-US" sz="1800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: </a:t>
            </a:r>
          </a:p>
          <a:p>
            <a:r>
              <a:rPr lang="en-US" sz="1800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Adapting image processing to diverse lighting and weather conditions to preserve detection accuracy. </a:t>
            </a:r>
            <a:endParaRPr lang="en-US" sz="1800" b="1" kern="1200" dirty="0">
              <a:solidFill>
                <a:srgbClr val="FFFFFF"/>
              </a:solidFill>
              <a:latin typeface="+mj-lt"/>
              <a:ea typeface="+mn-ea"/>
              <a:cs typeface="+mn-cs"/>
            </a:endParaRPr>
          </a:p>
          <a:p>
            <a:pPr marL="0" indent="0">
              <a:buNone/>
            </a:pPr>
            <a:endParaRPr lang="en-US" sz="1800" b="1" kern="1200" dirty="0">
              <a:solidFill>
                <a:srgbClr val="FFFFFF"/>
              </a:solidFill>
              <a:latin typeface="+mj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800" b="1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Connectivity and Latency</a:t>
            </a:r>
            <a:r>
              <a:rPr lang="en-US" sz="1800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: </a:t>
            </a:r>
          </a:p>
          <a:p>
            <a:r>
              <a:rPr lang="en-US" sz="1800" kern="1200" dirty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Ensuring consistent data flow between the ESP32-CAM, Raspberry Pi, and cloud, minimizing delays and data loss.</a:t>
            </a:r>
          </a:p>
        </p:txBody>
      </p:sp>
    </p:spTree>
    <p:extLst>
      <p:ext uri="{BB962C8B-B14F-4D97-AF65-F5344CB8AC3E}">
        <p14:creationId xmlns:p14="http://schemas.microsoft.com/office/powerpoint/2010/main" val="2228529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61348-27A8-FDEB-9E7E-98EBBA99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160" y="1377148"/>
            <a:ext cx="4076460" cy="9596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100" b="1" i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timeline</a:t>
            </a:r>
          </a:p>
        </p:txBody>
      </p:sp>
      <p:pic>
        <p:nvPicPr>
          <p:cNvPr id="50" name="Picture 49" descr="Colourful pins linked with threads">
            <a:extLst>
              <a:ext uri="{FF2B5EF4-FFF2-40B4-BE49-F238E27FC236}">
                <a16:creationId xmlns:a16="http://schemas.microsoft.com/office/drawing/2014/main" id="{6A6CB052-9678-349B-AEC2-9A9ACA79D9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 amt="51000"/>
          </a:blip>
          <a:srcRect l="20364" r="14329"/>
          <a:stretch/>
        </p:blipFill>
        <p:spPr>
          <a:xfrm>
            <a:off x="5457027" y="10"/>
            <a:ext cx="6734973" cy="6857990"/>
          </a:xfrm>
          <a:prstGeom prst="rect">
            <a:avLst/>
          </a:prstGeom>
        </p:spPr>
      </p:pic>
      <p:sp>
        <p:nvSpPr>
          <p:cNvPr id="58" name="Graphic 17">
            <a:extLst>
              <a:ext uri="{FF2B5EF4-FFF2-40B4-BE49-F238E27FC236}">
                <a16:creationId xmlns:a16="http://schemas.microsoft.com/office/drawing/2014/main" id="{B71758F4-3F46-45DA-8AC5-4E508DA08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57736" y="815001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Graphic 15">
            <a:extLst>
              <a:ext uri="{FF2B5EF4-FFF2-40B4-BE49-F238E27FC236}">
                <a16:creationId xmlns:a16="http://schemas.microsoft.com/office/drawing/2014/main" id="{8550FED7-7C32-42BB-98DB-30272A63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16516" y="104429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274341"/>
            <a:ext cx="11353800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B08AE914-3A0D-0D0F-AB25-CC858D92C147}"/>
              </a:ext>
            </a:extLst>
          </p:cNvPr>
          <p:cNvSpPr txBox="1">
            <a:spLocks/>
          </p:cNvSpPr>
          <p:nvPr/>
        </p:nvSpPr>
        <p:spPr>
          <a:xfrm>
            <a:off x="337937" y="2464905"/>
            <a:ext cx="4880103" cy="2493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Week 1 – Hardware Setup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Week 2 – Object Detection 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Week 3 – Integration and Cloud setup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Week 4 – Testing, Refinement and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97777817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Custom 50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aab53a2-538e-45ed-9f2a-2e31fe9f3c5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71AECD905ABD48982E7BDF6BCE931E" ma:contentTypeVersion="7" ma:contentTypeDescription="Create a new document." ma:contentTypeScope="" ma:versionID="9058e79a5ecdd1a797be50a962a15cf6">
  <xsd:schema xmlns:xsd="http://www.w3.org/2001/XMLSchema" xmlns:xs="http://www.w3.org/2001/XMLSchema" xmlns:p="http://schemas.microsoft.com/office/2006/metadata/properties" xmlns:ns3="aaab53a2-538e-45ed-9f2a-2e31fe9f3c53" xmlns:ns4="044d10f9-7c81-4b03-962c-6e4b3e75f97b" targetNamespace="http://schemas.microsoft.com/office/2006/metadata/properties" ma:root="true" ma:fieldsID="9a689fe233af9d0a1361bd44b5f42bc1" ns3:_="" ns4:_="">
    <xsd:import namespace="aaab53a2-538e-45ed-9f2a-2e31fe9f3c53"/>
    <xsd:import namespace="044d10f9-7c81-4b03-962c-6e4b3e75f9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ab53a2-538e-45ed-9f2a-2e31fe9f3c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4d10f9-7c81-4b03-962c-6e4b3e75f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6BBC50A-86D2-4D06-A0F6-0CDF56252C70}">
  <ds:schemaRefs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aaab53a2-538e-45ed-9f2a-2e31fe9f3c53"/>
    <ds:schemaRef ds:uri="http://purl.org/dc/dcmitype/"/>
    <ds:schemaRef ds:uri="http://schemas.microsoft.com/office/infopath/2007/PartnerControls"/>
    <ds:schemaRef ds:uri="http://schemas.microsoft.com/office/2006/metadata/properties"/>
    <ds:schemaRef ds:uri="044d10f9-7c81-4b03-962c-6e4b3e75f97b"/>
    <ds:schemaRef ds:uri="http://purl.org/dc/elements/1.1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6D2227C1-9C19-489A-8EFC-1E2A90830BE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BD4076-8DA2-4AEC-B6DB-C370DD7BBB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ab53a2-538e-45ed-9f2a-2e31fe9f3c53"/>
    <ds:schemaRef ds:uri="044d10f9-7c81-4b03-962c-6e4b3e75f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647</Words>
  <Application>Microsoft Office PowerPoint</Application>
  <PresentationFormat>Widescreen</PresentationFormat>
  <Paragraphs>68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Univers</vt:lpstr>
      <vt:lpstr>GradientVTI</vt:lpstr>
      <vt:lpstr>SmartPark</vt:lpstr>
      <vt:lpstr>Problem Statement</vt:lpstr>
      <vt:lpstr>System components</vt:lpstr>
      <vt:lpstr>interaction</vt:lpstr>
      <vt:lpstr>interaction</vt:lpstr>
      <vt:lpstr>tradeoffs</vt:lpstr>
      <vt:lpstr>Tech stack</vt:lpstr>
      <vt:lpstr>challenges</vt:lpstr>
      <vt:lpstr>timeline</vt:lpstr>
      <vt:lpstr>Questions and suggestions?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SmartPark</dc:title>
  <dc:creator>Jay Shankar Bhanushali (Student)</dc:creator>
  <cp:lastModifiedBy>Jay Shankar Bhanushali (Student)</cp:lastModifiedBy>
  <cp:revision>5</cp:revision>
  <dcterms:created xsi:type="dcterms:W3CDTF">2023-10-31T00:35:24Z</dcterms:created>
  <dcterms:modified xsi:type="dcterms:W3CDTF">2023-10-31T19:18:02Z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0x0101006971AECD905ABD48982E7BDF6BCE931E</vt:lpwstr>
  </property>
</Properties>
</file>

<file path=docProps/thumbnail.jpeg>
</file>